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12192000" cy="6858000"/>
  <p:notesSz cx="6954838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5" d="100"/>
          <a:sy n="75" d="100"/>
        </p:scale>
        <p:origin x="90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763" cy="467072"/>
          </a:xfrm>
          <a:prstGeom prst="rect">
            <a:avLst/>
          </a:prstGeom>
        </p:spPr>
        <p:txBody>
          <a:bodyPr vert="horz" lIns="92930" tIns="46465" rIns="92930" bIns="4646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9466" y="0"/>
            <a:ext cx="3013763" cy="467072"/>
          </a:xfrm>
          <a:prstGeom prst="rect">
            <a:avLst/>
          </a:prstGeom>
        </p:spPr>
        <p:txBody>
          <a:bodyPr vert="horz" lIns="92930" tIns="46465" rIns="92930" bIns="46465" rtlCol="0"/>
          <a:lstStyle>
            <a:lvl1pPr algn="r">
              <a:defRPr sz="1200"/>
            </a:lvl1pPr>
          </a:lstStyle>
          <a:p>
            <a:fld id="{0BDB6876-FA53-46C6-BB42-E266E2435976}" type="datetimeFigureOut">
              <a:rPr lang="en-US" smtClean="0"/>
              <a:t>7/3/2023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63638"/>
            <a:ext cx="5583238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30" tIns="46465" rIns="92930" bIns="4646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484" y="4480004"/>
            <a:ext cx="5563870" cy="3665458"/>
          </a:xfrm>
          <a:prstGeom prst="rect">
            <a:avLst/>
          </a:prstGeom>
        </p:spPr>
        <p:txBody>
          <a:bodyPr vert="horz" lIns="92930" tIns="46465" rIns="92930" bIns="46465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13763" cy="467071"/>
          </a:xfrm>
          <a:prstGeom prst="rect">
            <a:avLst/>
          </a:prstGeom>
        </p:spPr>
        <p:txBody>
          <a:bodyPr vert="horz" lIns="92930" tIns="46465" rIns="92930" bIns="4646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9466" y="8842030"/>
            <a:ext cx="3013763" cy="467071"/>
          </a:xfrm>
          <a:prstGeom prst="rect">
            <a:avLst/>
          </a:prstGeom>
        </p:spPr>
        <p:txBody>
          <a:bodyPr vert="horz" lIns="92930" tIns="46465" rIns="92930" bIns="46465" rtlCol="0" anchor="b"/>
          <a:lstStyle>
            <a:lvl1pPr algn="r">
              <a:defRPr sz="1200"/>
            </a:lvl1pPr>
          </a:lstStyle>
          <a:p>
            <a:fld id="{9DD577AE-C5C9-499A-A7EE-3E42E0FC7A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0264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20FC7D-DDAD-408A-9BB3-8105BCE552AD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8895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6241E-16ED-4123-8000-73FAEAB4D1F8}" type="datetimeFigureOut">
              <a:rPr lang="en-US" smtClean="0"/>
              <a:t>7/3/2023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DDC0E-8847-4F92-A5CF-8661FE4249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7520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6241E-16ED-4123-8000-73FAEAB4D1F8}" type="datetimeFigureOut">
              <a:rPr lang="en-US" smtClean="0"/>
              <a:t>7/3/2023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DDC0E-8847-4F92-A5CF-8661FE4249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0808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6241E-16ED-4123-8000-73FAEAB4D1F8}" type="datetimeFigureOut">
              <a:rPr lang="en-US" smtClean="0"/>
              <a:t>7/3/2023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DDC0E-8847-4F92-A5CF-8661FE4249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5949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6241E-16ED-4123-8000-73FAEAB4D1F8}" type="datetimeFigureOut">
              <a:rPr lang="en-US" smtClean="0"/>
              <a:t>7/3/2023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DDC0E-8847-4F92-A5CF-8661FE4249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6945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6241E-16ED-4123-8000-73FAEAB4D1F8}" type="datetimeFigureOut">
              <a:rPr lang="en-US" smtClean="0"/>
              <a:t>7/3/2023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DDC0E-8847-4F92-A5CF-8661FE4249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1239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6241E-16ED-4123-8000-73FAEAB4D1F8}" type="datetimeFigureOut">
              <a:rPr lang="en-US" smtClean="0"/>
              <a:t>7/3/2023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DDC0E-8847-4F92-A5CF-8661FE4249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14118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6241E-16ED-4123-8000-73FAEAB4D1F8}" type="datetimeFigureOut">
              <a:rPr lang="en-US" smtClean="0"/>
              <a:t>7/3/2023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DDC0E-8847-4F92-A5CF-8661FE4249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66038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6241E-16ED-4123-8000-73FAEAB4D1F8}" type="datetimeFigureOut">
              <a:rPr lang="en-US" smtClean="0"/>
              <a:t>7/3/2023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DDC0E-8847-4F92-A5CF-8661FE4249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12233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6241E-16ED-4123-8000-73FAEAB4D1F8}" type="datetimeFigureOut">
              <a:rPr lang="en-US" smtClean="0"/>
              <a:t>7/3/2023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DDC0E-8847-4F92-A5CF-8661FE4249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31365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6241E-16ED-4123-8000-73FAEAB4D1F8}" type="datetimeFigureOut">
              <a:rPr lang="en-US" smtClean="0"/>
              <a:t>7/3/2023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DDC0E-8847-4F92-A5CF-8661FE4249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42874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6241E-16ED-4123-8000-73FAEAB4D1F8}" type="datetimeFigureOut">
              <a:rPr lang="en-US" smtClean="0"/>
              <a:t>7/3/2023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DDC0E-8847-4F92-A5CF-8661FE4249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93212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86241E-16ED-4123-8000-73FAEAB4D1F8}" type="datetimeFigureOut">
              <a:rPr lang="en-US" smtClean="0"/>
              <a:t>7/3/2023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CDDC0E-8847-4F92-A5CF-8661FE4249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90226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a-IR" sz="5400" b="1" dirty="0">
                <a:cs typeface="B Compset" pitchFamily="2" charset="-78"/>
              </a:rPr>
              <a:t>به نام خدا</a:t>
            </a:r>
            <a:endParaRPr lang="en-US" sz="5400" b="1" dirty="0">
              <a:cs typeface="B Compset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3366630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7"/>
          <p:cNvGraphicFramePr>
            <a:graphicFrameLocks noGrp="1"/>
          </p:cNvGraphicFramePr>
          <p:nvPr>
            <p:ph idx="1"/>
            <p:extLst/>
          </p:nvPr>
        </p:nvGraphicFramePr>
        <p:xfrm>
          <a:off x="1752601" y="1219202"/>
          <a:ext cx="8648703" cy="5418255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53283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98841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79122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86429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839244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653829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978863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</a:tblGrid>
              <a:tr h="1371599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400" b="1" i="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B Zar" pitchFamily="2" charset="-78"/>
                        </a:rPr>
                        <a:t>رديف</a:t>
                      </a:r>
                      <a:endParaRPr lang="en-US" sz="1400" i="0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400" b="1" i="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B Zar" pitchFamily="2" charset="-78"/>
                        </a:rPr>
                        <a:t>عنوان مقاله</a:t>
                      </a:r>
                      <a:endParaRPr lang="en-US" sz="1400" i="0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400" b="1" i="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B Zar" pitchFamily="2" charset="-78"/>
                        </a:rPr>
                        <a:t>نام مجله</a:t>
                      </a:r>
                      <a:endParaRPr lang="en-US" sz="1400" i="0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400" b="1" i="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B Zar" pitchFamily="2" charset="-78"/>
                        </a:rPr>
                        <a:t>سال انتشار</a:t>
                      </a:r>
                      <a:endParaRPr lang="en-US" sz="1400" i="0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400" b="1" i="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B Zar" pitchFamily="2" charset="-78"/>
                        </a:rPr>
                        <a:t>مقاله </a:t>
                      </a:r>
                      <a:endParaRPr lang="en-US" sz="1400" i="0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>
                        <a:spcAft>
                          <a:spcPts val="0"/>
                        </a:spcAft>
                      </a:pPr>
                      <a:r>
                        <a:rPr lang="fa-IR" sz="1400" b="1" i="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B Zar" pitchFamily="2" charset="-78"/>
                        </a:rPr>
                        <a:t>نويسنده </a:t>
                      </a:r>
                      <a:r>
                        <a:rPr lang="fa-IR" sz="1400" b="1" i="0" kern="120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B Zar" pitchFamily="2" charset="-78"/>
                        </a:rPr>
                        <a:t>اول</a:t>
                      </a:r>
                      <a:endParaRPr lang="en-US" sz="1400" b="1" i="0" kern="1200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400" b="1" i="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B Zar" pitchFamily="2" charset="-78"/>
                        </a:rPr>
                        <a:t>(مسوول )  </a:t>
                      </a:r>
                      <a:endParaRPr lang="en-US" sz="1400" i="0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fa-IR" sz="1400" b="1" i="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B Zar" pitchFamily="2" charset="-78"/>
                        </a:rPr>
                        <a:t>نويسنده</a:t>
                      </a:r>
                      <a:endParaRPr lang="en-US" sz="1400" i="0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fa-IR" sz="1400" b="1" i="0" dirty="0">
                          <a:latin typeface="Times New Roman"/>
                          <a:ea typeface="Times New Roman"/>
                          <a:cs typeface="B Zar" pitchFamily="2" charset="-78"/>
                        </a:rPr>
                        <a:t> </a:t>
                      </a:r>
                      <a:r>
                        <a:rPr lang="fa-IR" sz="1400" b="1" i="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B Zar" pitchFamily="2" charset="-78"/>
                        </a:rPr>
                        <a:t>دوم</a:t>
                      </a:r>
                      <a:r>
                        <a:rPr lang="fa-IR" sz="1400" b="1" i="0" dirty="0">
                          <a:latin typeface="Times New Roman"/>
                          <a:ea typeface="Times New Roman"/>
                          <a:cs typeface="B Zar" pitchFamily="2" charset="-78"/>
                        </a:rPr>
                        <a:t> </a:t>
                      </a:r>
                      <a:endParaRPr lang="en-US" sz="1400" i="0" dirty="0"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400" b="1" i="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B Zar" pitchFamily="2" charset="-78"/>
                        </a:rPr>
                        <a:t>نوع ايندكس مجله </a:t>
                      </a:r>
                      <a:endParaRPr lang="en-US" sz="1400" i="0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50910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a:t>6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rtl="0"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824815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a:t>7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926599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a:t>8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772166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a:t>9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772166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a:t>10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155773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/>
              <a:t>صفحه اول مقالات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13492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981201" y="152401"/>
            <a:ext cx="8226425" cy="6524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/>
          <a:p>
            <a:pPr algn="ctr" rtl="1">
              <a:spcBef>
                <a:spcPct val="0"/>
              </a:spcBef>
              <a:defRPr/>
            </a:pPr>
            <a:r>
              <a:rPr lang="fa-IR" sz="3600" dirty="0">
                <a:latin typeface="+mj-lt"/>
                <a:ea typeface="+mj-ea"/>
                <a:cs typeface="B Zar" pitchFamily="2" charset="-78"/>
              </a:rPr>
              <a:t>مقالات مشترک با سایر دانشگاه ها و موسسات در پنج سال گذشته</a:t>
            </a:r>
          </a:p>
        </p:txBody>
      </p:sp>
      <p:graphicFrame>
        <p:nvGraphicFramePr>
          <p:cNvPr id="5" name="Content Placeholder 7"/>
          <p:cNvGraphicFramePr>
            <a:graphicFrameLocks/>
          </p:cNvGraphicFramePr>
          <p:nvPr>
            <p:extLst/>
          </p:nvPr>
        </p:nvGraphicFramePr>
        <p:xfrm>
          <a:off x="1767841" y="1600201"/>
          <a:ext cx="8633463" cy="3505201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53508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66624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11921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02692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86868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</a:tblGrid>
              <a:tr h="762774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400" b="1" i="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B Nazanin" pitchFamily="2" charset="-78"/>
                        </a:rPr>
                        <a:t>رديف</a:t>
                      </a:r>
                      <a:endParaRPr lang="en-US" sz="1400" i="0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400" b="1" i="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B Nazanin" pitchFamily="2" charset="-78"/>
                        </a:rPr>
                        <a:t>عنوان مقاله</a:t>
                      </a:r>
                      <a:endParaRPr lang="en-US" sz="1400" i="0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400" b="1" i="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B Nazanin" pitchFamily="2" charset="-78"/>
                        </a:rPr>
                        <a:t>نام مجله</a:t>
                      </a:r>
                      <a:endParaRPr lang="en-US" sz="1400" i="0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400" i="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B Nazanin" pitchFamily="2" charset="-78"/>
                        </a:rPr>
                        <a:t>دانشگاه همکار</a:t>
                      </a:r>
                      <a:endParaRPr lang="en-US" sz="1400" i="0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400" b="1" i="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B Nazanin" pitchFamily="2" charset="-78"/>
                        </a:rPr>
                        <a:t>سال انتشار</a:t>
                      </a:r>
                      <a:endParaRPr lang="en-US" sz="1400" i="0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400" b="1" i="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B Nazanin" pitchFamily="2" charset="-78"/>
                        </a:rPr>
                        <a:t>مقاله </a:t>
                      </a:r>
                      <a:endParaRPr lang="en-US" sz="1400" i="0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>
                        <a:spcAft>
                          <a:spcPts val="0"/>
                        </a:spcAft>
                      </a:pPr>
                      <a:r>
                        <a:rPr lang="fa-IR" sz="1400" b="1" i="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B Nazanin" pitchFamily="2" charset="-78"/>
                        </a:rPr>
                        <a:t>نويسنده </a:t>
                      </a:r>
                      <a:r>
                        <a:rPr lang="fa-IR" sz="1400" b="1" i="0" kern="120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B Nazanin" pitchFamily="2" charset="-78"/>
                        </a:rPr>
                        <a:t>اول</a:t>
                      </a:r>
                      <a:endParaRPr lang="en-US" sz="1400" b="1" i="0" kern="1200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400" b="1" i="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B Nazanin" pitchFamily="2" charset="-78"/>
                        </a:rPr>
                        <a:t>(مسول )  </a:t>
                      </a:r>
                      <a:endParaRPr lang="en-US" sz="1400" i="0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400" b="1" i="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B Nazanin" pitchFamily="2" charset="-78"/>
                        </a:rPr>
                        <a:t>نوع ايندكس مجله </a:t>
                      </a:r>
                      <a:endParaRPr lang="en-US" sz="1400" i="0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822961"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a:t>1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  <a:tabLst>
                          <a:tab pos="1002030" algn="l"/>
                        </a:tabLst>
                      </a:pP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  <a:tabLst>
                          <a:tab pos="1002030" algn="l"/>
                        </a:tabLst>
                      </a:pP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  <a:tabLst>
                          <a:tab pos="1002030" algn="l"/>
                        </a:tabLst>
                      </a:pP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43840" algn="ctr"/>
                        </a:tabLst>
                      </a:pP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903958"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a:t>2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  <a:tabLst>
                          <a:tab pos="1002030" algn="l"/>
                        </a:tabLst>
                      </a:pP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  <a:tabLst>
                          <a:tab pos="1002030" algn="l"/>
                        </a:tabLst>
                      </a:pP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  <a:tabLst>
                          <a:tab pos="1002030" algn="l"/>
                        </a:tabLst>
                      </a:pP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43840" algn="ctr"/>
                        </a:tabLst>
                      </a:pP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015508"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a:t>3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  <a:tabLst>
                          <a:tab pos="1002030" algn="l"/>
                        </a:tabLst>
                      </a:pP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  <a:tabLst>
                          <a:tab pos="1002030" algn="l"/>
                        </a:tabLst>
                      </a:pP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  <a:tabLst>
                          <a:tab pos="1002030" algn="l"/>
                        </a:tabLst>
                      </a:pP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43840" algn="ctr"/>
                        </a:tabLst>
                      </a:pP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085078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/>
              <a:t>صفحه اول مقالات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75416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990639" y="200416"/>
            <a:ext cx="8226425" cy="6524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 rtl="1">
              <a:spcBef>
                <a:spcPct val="0"/>
              </a:spcBef>
              <a:defRPr/>
            </a:pPr>
            <a:r>
              <a:rPr lang="en-US" sz="3600" dirty="0">
                <a:latin typeface="+mj-lt"/>
                <a:ea typeface="+mj-ea"/>
                <a:cs typeface="+mj-cs"/>
              </a:rPr>
              <a:t>H- index</a:t>
            </a:r>
            <a:endParaRPr lang="fa-IR" sz="3600" dirty="0">
              <a:latin typeface="+mj-lt"/>
              <a:ea typeface="+mj-ea"/>
              <a:cs typeface="+mj-cs"/>
            </a:endParaRPr>
          </a:p>
        </p:txBody>
      </p:sp>
      <p:graphicFrame>
        <p:nvGraphicFramePr>
          <p:cNvPr id="5" name="Content Placeholder 7"/>
          <p:cNvGraphicFramePr>
            <a:graphicFrameLocks/>
          </p:cNvGraphicFramePr>
          <p:nvPr>
            <p:extLst/>
          </p:nvPr>
        </p:nvGraphicFramePr>
        <p:xfrm>
          <a:off x="2362201" y="1600200"/>
          <a:ext cx="8039103" cy="1266586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89063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43790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710569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576000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400" b="1" i="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B Zar" pitchFamily="2" charset="-78"/>
                        </a:rPr>
                        <a:t>رديف</a:t>
                      </a:r>
                      <a:endParaRPr lang="en-US" sz="1400" i="0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400" b="1" i="0" kern="120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B Zar" pitchFamily="2" charset="-78"/>
                        </a:rPr>
                        <a:t>نام و نام خانوادگی موسس</a:t>
                      </a:r>
                      <a:endParaRPr lang="en-US" sz="1400" b="1" i="0" kern="1200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400" b="1" i="0" kern="120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B Zar" pitchFamily="2" charset="-78"/>
                        </a:rPr>
                        <a:t>h-index 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90586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  <a:tabLst>
                          <a:tab pos="308610" algn="ctr"/>
                          <a:tab pos="617220" algn="r"/>
                        </a:tabLst>
                      </a:pPr>
                      <a:r>
                        <a:rPr lang="fa-IR" sz="1400" b="1" i="0" dirty="0">
                          <a:latin typeface="Times New Roman"/>
                          <a:ea typeface="Times New Roman"/>
                          <a:cs typeface="B Zar" pitchFamily="2" charset="-78"/>
                        </a:rPr>
                        <a:t>1		</a:t>
                      </a:r>
                      <a:endParaRPr lang="en-US" sz="1400" i="0" dirty="0"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2800" i="0" dirty="0"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>
                        <a:spcAft>
                          <a:spcPts val="0"/>
                        </a:spcAft>
                      </a:pPr>
                      <a:endParaRPr lang="en-US" sz="4000" i="0" kern="1200" dirty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333419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rtl="1"/>
            <a:r>
              <a:rPr lang="fa-IR" sz="3200" dirty="0">
                <a:cs typeface="B Zar" pitchFamily="2" charset="-78"/>
              </a:rPr>
              <a:t>مستندات تایید کننده </a:t>
            </a:r>
            <a:r>
              <a:rPr lang="en-US" sz="3200" dirty="0">
                <a:cs typeface="B Zar" pitchFamily="2" charset="-78"/>
              </a:rPr>
              <a:t>h-index</a:t>
            </a:r>
            <a:r>
              <a:rPr lang="fa-IR" sz="3200" dirty="0">
                <a:cs typeface="B Zar" pitchFamily="2" charset="-78"/>
              </a:rPr>
              <a:t> بر اساس پایگاه اسکوپوس</a:t>
            </a:r>
            <a:endParaRPr lang="en-US" sz="3200" dirty="0">
              <a:cs typeface="B Zar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417639"/>
            <a:ext cx="8915400" cy="4906961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ctr" rtl="1">
              <a:spcBef>
                <a:spcPct val="0"/>
              </a:spcBef>
              <a:buNone/>
            </a:pPr>
            <a:endParaRPr lang="en-US" dirty="0">
              <a:latin typeface="+mj-lt"/>
              <a:ea typeface="+mj-ea"/>
              <a:cs typeface="B Za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0264955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438400" y="609601"/>
            <a:ext cx="67818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a-IR" sz="3200" dirty="0">
                <a:cs typeface="B Zar" pitchFamily="2" charset="-78"/>
              </a:rPr>
              <a:t>طرح های تحقیقاتی در سه سال اخیر</a:t>
            </a:r>
            <a:endParaRPr lang="en-US" sz="3200" dirty="0">
              <a:cs typeface="B Zar" pitchFamily="2" charset="-78"/>
            </a:endParaRPr>
          </a:p>
        </p:txBody>
      </p:sp>
      <p:graphicFrame>
        <p:nvGraphicFramePr>
          <p:cNvPr id="5" name="Content Placeholder 6"/>
          <p:cNvGraphicFramePr>
            <a:graphicFrameLocks noGrp="1"/>
          </p:cNvGraphicFramePr>
          <p:nvPr>
            <p:ph idx="1"/>
            <p:extLst/>
          </p:nvPr>
        </p:nvGraphicFramePr>
        <p:xfrm>
          <a:off x="2057401" y="1175042"/>
          <a:ext cx="7432157" cy="4724399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60648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87661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70627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65168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718387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872715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457199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4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B Zar" pitchFamily="2" charset="-78"/>
                        </a:rPr>
                        <a:t>رديف</a:t>
                      </a:r>
                      <a:endParaRPr lang="en-US" sz="1400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4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B Zar" pitchFamily="2" charset="-78"/>
                        </a:rPr>
                        <a:t>عنوان طرح تحقيقاتي</a:t>
                      </a:r>
                      <a:endParaRPr lang="en-US" sz="1400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4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B Zar" pitchFamily="2" charset="-78"/>
                        </a:rPr>
                        <a:t>سال تصويب </a:t>
                      </a:r>
                      <a:endParaRPr lang="en-US" sz="1400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4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B Zar" pitchFamily="2" charset="-78"/>
                        </a:rPr>
                        <a:t>سال پايان </a:t>
                      </a:r>
                      <a:endParaRPr lang="en-US" sz="1400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40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B Zar" pitchFamily="2" charset="-78"/>
                        </a:rPr>
                        <a:t>مجری</a:t>
                      </a:r>
                      <a:endParaRPr lang="en-US" sz="1400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4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B Zar" pitchFamily="2" charset="-78"/>
                        </a:rPr>
                        <a:t>همکار اصلی</a:t>
                      </a:r>
                      <a:endParaRPr lang="en-US" sz="1400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a:t>1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400" dirty="0"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09600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a:t>2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400" dirty="0"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a:t>3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400" dirty="0"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a:t>4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400" dirty="0"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 anchor="ctr"/>
                </a:tc>
              </a:tr>
              <a:tr h="685800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a:t>5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400" dirty="0"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 anchor="ctr"/>
                </a:tc>
              </a:tr>
              <a:tr h="685800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400" dirty="0"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 anchor="ctr"/>
                </a:tc>
              </a:tr>
              <a:tr h="685800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400" dirty="0"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9652747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2667000" y="274638"/>
            <a:ext cx="6825056" cy="1143000"/>
          </a:xfrm>
        </p:spPr>
        <p:txBody>
          <a:bodyPr>
            <a:normAutofit/>
          </a:bodyPr>
          <a:lstStyle/>
          <a:p>
            <a:pPr rtl="1"/>
            <a:r>
              <a:rPr lang="fa-IR" altLang="fa-IR" sz="3200" dirty="0">
                <a:cs typeface="B Zar" pitchFamily="2" charset="-78"/>
              </a:rPr>
              <a:t>پایان نامه های راهنمایی شده در سه سال اخیر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2590801" y="1600200"/>
          <a:ext cx="7065889" cy="2865474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643824"/>
                <a:gridCol w="4380614"/>
                <a:gridCol w="946298"/>
                <a:gridCol w="1095153"/>
              </a:tblGrid>
              <a:tr h="641655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8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B Zar" pitchFamily="2" charset="-78"/>
                        </a:rPr>
                        <a:t>رديف </a:t>
                      </a:r>
                      <a:endParaRPr lang="en-US" sz="1800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8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B Zar" pitchFamily="2" charset="-78"/>
                        </a:rPr>
                        <a:t>عنوان </a:t>
                      </a:r>
                      <a:endParaRPr lang="en-US" sz="1800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800" b="1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B Zar" pitchFamily="2" charset="-78"/>
                        </a:rPr>
                        <a:t>سال دفاع </a:t>
                      </a:r>
                      <a:endParaRPr lang="en-US" sz="180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800" b="1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B Zar" pitchFamily="2" charset="-78"/>
                        </a:rPr>
                        <a:t>استاد راهنما </a:t>
                      </a:r>
                      <a:endParaRPr lang="en-US" sz="180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 anchor="ctr"/>
                </a:tc>
              </a:tr>
              <a:tr h="791082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a:t>1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73355" algn="r" rtl="1"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  <a:tabLst>
                          <a:tab pos="838835" algn="l"/>
                        </a:tabLst>
                      </a:pP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641655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a:t>2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791082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a:t>3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7920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/>
              <a:t>برای تمامی اعضای هیات موسس به ترتیب بالا اسلاید لازم است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792952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33600" y="1905001"/>
            <a:ext cx="7772400" cy="1470025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fa-IR" sz="3200" dirty="0">
                <a:cs typeface="B Zar" pitchFamily="2" charset="-78"/>
              </a:rPr>
              <a:t>نامه تأییدیه امکانات و تجهیزات فضای مناسب دانشگاه</a:t>
            </a:r>
            <a:endParaRPr lang="en-US" sz="3200" dirty="0">
              <a:cs typeface="B Zar" pitchFamily="2" charset="-78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2133600" y="3962400"/>
            <a:ext cx="7772400" cy="121920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algn="ctr" rtl="1">
              <a:spcBef>
                <a:spcPct val="0"/>
              </a:spcBef>
              <a:defRPr/>
            </a:pPr>
            <a:r>
              <a:rPr lang="fa-IR" sz="3200" dirty="0">
                <a:cs typeface="B Zar" pitchFamily="2" charset="-78"/>
              </a:rPr>
              <a:t> تصویر نامه تایید مدارک توسط  دانشگاه علوم پزشکی </a:t>
            </a:r>
            <a:r>
              <a:rPr lang="fa-IR" sz="2000" dirty="0">
                <a:cs typeface="B Zar" pitchFamily="2" charset="-78"/>
              </a:rPr>
              <a:t>............</a:t>
            </a:r>
            <a:r>
              <a:rPr lang="fa-IR" sz="3200" dirty="0">
                <a:cs typeface="B Zar" pitchFamily="2" charset="-78"/>
              </a:rPr>
              <a:t> </a:t>
            </a:r>
            <a:endParaRPr lang="en-US" sz="3200" dirty="0">
              <a:cs typeface="B Zar" pitchFamily="2" charset="-78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133600" y="304801"/>
            <a:ext cx="7772400" cy="12192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algn="ctr" rtl="1">
              <a:spcBef>
                <a:spcPct val="0"/>
              </a:spcBef>
              <a:defRPr/>
            </a:pPr>
            <a:r>
              <a:rPr lang="fa-IR" sz="2800" dirty="0">
                <a:cs typeface="B Zar" pitchFamily="2" charset="-78"/>
              </a:rPr>
              <a:t> تصویر نامه درخواست دانشگاه علوم پزشکی </a:t>
            </a:r>
            <a:r>
              <a:rPr lang="fa-IR" dirty="0">
                <a:cs typeface="B Zar" pitchFamily="2" charset="-78"/>
              </a:rPr>
              <a:t>............</a:t>
            </a:r>
            <a:r>
              <a:rPr lang="fa-IR" sz="2800" dirty="0">
                <a:cs typeface="B Zar" pitchFamily="2" charset="-78"/>
              </a:rPr>
              <a:t> برای راه اندازی مرکز تحقیقاتی</a:t>
            </a:r>
            <a:r>
              <a:rPr lang="fa-IR" dirty="0">
                <a:cs typeface="B Zar" pitchFamily="2" charset="-78"/>
              </a:rPr>
              <a:t>............</a:t>
            </a:r>
            <a:endParaRPr lang="en-US" sz="2800" dirty="0">
              <a:cs typeface="B Za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8611043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81400" y="457200"/>
            <a:ext cx="4800600" cy="1143000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rtl="1"/>
            <a:r>
              <a:rPr lang="fa-IR" sz="2400" dirty="0">
                <a:cs typeface="B Zar" pitchFamily="2" charset="-78"/>
              </a:rPr>
              <a:t>دانشگاه علوم پزشکی و خدمات بهداشتی درمانی</a:t>
            </a:r>
            <a:endParaRPr lang="en-US" sz="2400" dirty="0">
              <a:cs typeface="B Zar" pitchFamily="2" charset="-78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362200" y="1852732"/>
            <a:ext cx="7772400" cy="449091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lvl="0" algn="ctr" rtl="1">
              <a:spcBef>
                <a:spcPct val="0"/>
              </a:spcBef>
            </a:pPr>
            <a:r>
              <a:rPr lang="fa-IR" sz="2400" dirty="0">
                <a:solidFill>
                  <a:schemeClr val="tx1"/>
                </a:solidFill>
                <a:latin typeface="+mj-lt"/>
                <a:ea typeface="+mj-ea"/>
                <a:cs typeface="B Zar" pitchFamily="2" charset="-78"/>
              </a:rPr>
              <a:t/>
            </a:r>
            <a:br>
              <a:rPr lang="fa-IR" sz="2400" dirty="0">
                <a:solidFill>
                  <a:schemeClr val="tx1"/>
                </a:solidFill>
                <a:latin typeface="+mj-lt"/>
                <a:ea typeface="+mj-ea"/>
                <a:cs typeface="B Zar" pitchFamily="2" charset="-78"/>
              </a:rPr>
            </a:br>
            <a:endParaRPr lang="fa-IR" sz="2400" dirty="0">
              <a:solidFill>
                <a:schemeClr val="tx1"/>
              </a:solidFill>
              <a:latin typeface="+mj-lt"/>
              <a:ea typeface="+mj-ea"/>
              <a:cs typeface="B Zar" pitchFamily="2" charset="-78"/>
            </a:endParaRPr>
          </a:p>
          <a:p>
            <a:pPr lvl="0" algn="r" rtl="1">
              <a:spcBef>
                <a:spcPct val="0"/>
              </a:spcBef>
            </a:pPr>
            <a:endParaRPr lang="en-US" sz="2800" dirty="0">
              <a:latin typeface="+mj-lt"/>
              <a:ea typeface="+mj-ea"/>
              <a:cs typeface="B Zar" pitchFamily="2" charset="-78"/>
            </a:endParaRPr>
          </a:p>
          <a:p>
            <a:pPr lvl="0" algn="r" rtl="1">
              <a:spcBef>
                <a:spcPct val="0"/>
              </a:spcBef>
            </a:pPr>
            <a:r>
              <a:rPr lang="fa-IR" sz="2800" dirty="0">
                <a:latin typeface="+mj-lt"/>
                <a:ea typeface="+mj-ea"/>
                <a:cs typeface="B Zar" pitchFamily="2" charset="-78"/>
              </a:rPr>
              <a:t>نام پیشنهادی مرکز به ترتیب اولویت </a:t>
            </a:r>
            <a:r>
              <a:rPr lang="fa-IR" sz="2000" dirty="0">
                <a:solidFill>
                  <a:schemeClr val="tx1"/>
                </a:solidFill>
                <a:latin typeface="+mj-lt"/>
                <a:ea typeface="+mj-ea"/>
                <a:cs typeface="B Zar" pitchFamily="2" charset="-78"/>
              </a:rPr>
              <a:t>( فارسی – انگلیسی):</a:t>
            </a:r>
            <a:endParaRPr lang="fa-IR" sz="2400" dirty="0">
              <a:solidFill>
                <a:schemeClr val="tx1"/>
              </a:solidFill>
              <a:latin typeface="+mj-lt"/>
              <a:ea typeface="+mj-ea"/>
              <a:cs typeface="B Zar" pitchFamily="2" charset="-78"/>
            </a:endParaRPr>
          </a:p>
          <a:p>
            <a:pPr lvl="3" algn="r" rtl="1">
              <a:spcBef>
                <a:spcPct val="0"/>
              </a:spcBef>
            </a:pPr>
            <a:endParaRPr lang="fa-IR" dirty="0">
              <a:latin typeface="+mj-lt"/>
              <a:ea typeface="+mj-ea"/>
              <a:cs typeface="B Zar" pitchFamily="2" charset="-78"/>
            </a:endParaRPr>
          </a:p>
          <a:p>
            <a:pPr lvl="3" algn="r" rtl="1">
              <a:spcBef>
                <a:spcPct val="0"/>
              </a:spcBef>
            </a:pPr>
            <a:endParaRPr lang="fa-IR" sz="2800" dirty="0">
              <a:latin typeface="+mj-lt"/>
              <a:ea typeface="+mj-ea"/>
              <a:cs typeface="B Zar" pitchFamily="2" charset="-78"/>
            </a:endParaRPr>
          </a:p>
          <a:p>
            <a:pPr lvl="3" algn="ctr" rtl="1">
              <a:spcBef>
                <a:spcPct val="0"/>
              </a:spcBef>
            </a:pPr>
            <a:r>
              <a:rPr lang="fa-IR" sz="2800" dirty="0">
                <a:cs typeface="B Zar" pitchFamily="2" charset="-78"/>
              </a:rPr>
              <a:t>1- مرکز تحقیقات</a:t>
            </a:r>
            <a:r>
              <a:rPr lang="en-US" sz="2800" dirty="0">
                <a:cs typeface="B Zar" pitchFamily="2" charset="-78"/>
              </a:rPr>
              <a:t>……………………….</a:t>
            </a:r>
          </a:p>
          <a:p>
            <a:pPr lvl="3" algn="ctr" rtl="1">
              <a:spcBef>
                <a:spcPct val="0"/>
              </a:spcBef>
            </a:pPr>
            <a:r>
              <a:rPr lang="fa-IR" sz="2800" dirty="0">
                <a:cs typeface="B Zar" pitchFamily="2" charset="-78"/>
              </a:rPr>
              <a:t>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(…………. Research Center)</a:t>
            </a:r>
          </a:p>
          <a:p>
            <a:pPr lvl="3" algn="r" rtl="1">
              <a:spcBef>
                <a:spcPct val="0"/>
              </a:spcBef>
            </a:pP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  </a:t>
            </a:r>
            <a:r>
              <a:rPr lang="fa-IR" sz="2800" dirty="0" smtClean="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        </a:t>
            </a:r>
            <a:r>
              <a:rPr lang="fa-IR" sz="2800" dirty="0" smtClean="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B Nazanin" panose="00000400000000000000" pitchFamily="2" charset="-78"/>
              </a:rPr>
              <a:t>2-</a:t>
            </a:r>
          </a:p>
          <a:p>
            <a:pPr lvl="3" algn="r" rtl="1">
              <a:spcBef>
                <a:spcPct val="0"/>
              </a:spcBef>
            </a:pPr>
            <a:r>
              <a:rPr lang="fa-IR" sz="2800" dirty="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B Nazanin" panose="00000400000000000000" pitchFamily="2" charset="-78"/>
              </a:rPr>
              <a:t> </a:t>
            </a:r>
            <a:r>
              <a:rPr lang="fa-IR" sz="2800" dirty="0" smtClean="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B Nazanin" panose="00000400000000000000" pitchFamily="2" charset="-78"/>
              </a:rPr>
              <a:t>           3-</a:t>
            </a:r>
            <a:endParaRPr lang="en-US" sz="2800" dirty="0">
              <a:solidFill>
                <a:schemeClr val="tx1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lvl="3" algn="r" rtl="1">
              <a:spcBef>
                <a:spcPct val="0"/>
              </a:spcBef>
            </a:pPr>
            <a:endParaRPr lang="en-US" dirty="0">
              <a:solidFill>
                <a:schemeClr val="tx1"/>
              </a:solidFill>
              <a:latin typeface="+mj-lt"/>
              <a:ea typeface="+mj-ea"/>
              <a:cs typeface="B Zar" pitchFamily="2" charset="-78"/>
            </a:endParaRPr>
          </a:p>
          <a:p>
            <a:pPr lvl="3" algn="r" rtl="1">
              <a:spcBef>
                <a:spcPct val="0"/>
              </a:spcBef>
            </a:pPr>
            <a:endParaRPr lang="en-US" dirty="0">
              <a:solidFill>
                <a:schemeClr val="tx1"/>
              </a:solidFill>
              <a:latin typeface="+mj-lt"/>
              <a:ea typeface="+mj-ea"/>
              <a:cs typeface="B Zar" pitchFamily="2" charset="-78"/>
            </a:endParaRPr>
          </a:p>
          <a:p>
            <a:pPr lvl="3" algn="r" rtl="1">
              <a:spcBef>
                <a:spcPct val="0"/>
              </a:spcBef>
            </a:pPr>
            <a:endParaRPr lang="en-US" dirty="0">
              <a:solidFill>
                <a:schemeClr val="tx1"/>
              </a:solidFill>
              <a:latin typeface="+mj-lt"/>
              <a:ea typeface="+mj-ea"/>
              <a:cs typeface="B Zar" pitchFamily="2" charset="-78"/>
            </a:endParaRPr>
          </a:p>
          <a:p>
            <a:pPr lvl="3" algn="r" rtl="1">
              <a:spcBef>
                <a:spcPct val="0"/>
              </a:spcBef>
            </a:pPr>
            <a:endParaRPr lang="en-US" dirty="0">
              <a:solidFill>
                <a:schemeClr val="tx1"/>
              </a:solidFill>
              <a:latin typeface="+mj-lt"/>
              <a:ea typeface="+mj-ea"/>
              <a:cs typeface="B Zar" pitchFamily="2" charset="-78"/>
            </a:endParaRPr>
          </a:p>
          <a:p>
            <a:pPr lvl="3" algn="r" rtl="1">
              <a:spcBef>
                <a:spcPct val="0"/>
              </a:spcBef>
            </a:pPr>
            <a:endParaRPr lang="en-US" dirty="0">
              <a:solidFill>
                <a:schemeClr val="tx1"/>
              </a:solidFill>
              <a:latin typeface="+mj-lt"/>
              <a:ea typeface="+mj-ea"/>
              <a:cs typeface="B Zar" pitchFamily="2" charset="-78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C7A32-0F63-4997-A866-4D4A163F5362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173E10C7-E4BE-094A-B5B1-763A94F72C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86801" y="1040639"/>
            <a:ext cx="1752601" cy="253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8400" kern="1200">
                <a:solidFill>
                  <a:srgbClr val="000000"/>
                </a:solidFill>
                <a:latin typeface="Gill Sans" panose="020B0502020104020203" pitchFamily="34" charset="-79"/>
                <a:ea typeface="ヒラギノ角ゴ ProN W3" panose="020B0300000000000000" pitchFamily="34" charset="-128"/>
                <a:cs typeface="+mn-cs"/>
                <a:sym typeface="Gill Sans" panose="020B0502020104020203" pitchFamily="34" charset="-79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8400" kern="1200">
                <a:solidFill>
                  <a:srgbClr val="000000"/>
                </a:solidFill>
                <a:latin typeface="Gill Sans" panose="020B0502020104020203" pitchFamily="34" charset="-79"/>
                <a:ea typeface="ヒラギノ角ゴ ProN W3" panose="020B0300000000000000" pitchFamily="34" charset="-128"/>
                <a:cs typeface="+mn-cs"/>
                <a:sym typeface="Gill Sans" panose="020B0502020104020203" pitchFamily="34" charset="-79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8400" kern="1200">
                <a:solidFill>
                  <a:srgbClr val="000000"/>
                </a:solidFill>
                <a:latin typeface="Gill Sans" panose="020B0502020104020203" pitchFamily="34" charset="-79"/>
                <a:ea typeface="ヒラギノ角ゴ ProN W3" panose="020B0300000000000000" pitchFamily="34" charset="-128"/>
                <a:cs typeface="+mn-cs"/>
                <a:sym typeface="Gill Sans" panose="020B0502020104020203" pitchFamily="34" charset="-79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8400" kern="1200">
                <a:solidFill>
                  <a:srgbClr val="000000"/>
                </a:solidFill>
                <a:latin typeface="Gill Sans" panose="020B0502020104020203" pitchFamily="34" charset="-79"/>
                <a:ea typeface="ヒラギノ角ゴ ProN W3" panose="020B0300000000000000" pitchFamily="34" charset="-128"/>
                <a:cs typeface="+mn-cs"/>
                <a:sym typeface="Gill Sans" panose="020B0502020104020203" pitchFamily="34" charset="-79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8400" kern="1200">
                <a:solidFill>
                  <a:srgbClr val="000000"/>
                </a:solidFill>
                <a:latin typeface="Gill Sans" panose="020B0502020104020203" pitchFamily="34" charset="-79"/>
                <a:ea typeface="ヒラギノ角ゴ ProN W3" panose="020B0300000000000000" pitchFamily="34" charset="-128"/>
                <a:cs typeface="+mn-cs"/>
                <a:sym typeface="Gill Sans" panose="020B0502020104020203" pitchFamily="34" charset="-79"/>
              </a:defRPr>
            </a:lvl5pPr>
            <a:lvl6pPr marL="2286000" algn="l" defTabSz="914400" rtl="0" eaLnBrk="1" latinLnBrk="0" hangingPunct="1">
              <a:defRPr sz="8400" kern="1200">
                <a:solidFill>
                  <a:srgbClr val="000000"/>
                </a:solidFill>
                <a:latin typeface="Gill Sans" panose="020B0502020104020203" pitchFamily="34" charset="-79"/>
                <a:ea typeface="ヒラギノ角ゴ ProN W3" panose="020B0300000000000000" pitchFamily="34" charset="-128"/>
                <a:cs typeface="+mn-cs"/>
                <a:sym typeface="Gill Sans" panose="020B0502020104020203" pitchFamily="34" charset="-79"/>
              </a:defRPr>
            </a:lvl6pPr>
            <a:lvl7pPr marL="2743200" algn="l" defTabSz="914400" rtl="0" eaLnBrk="1" latinLnBrk="0" hangingPunct="1">
              <a:defRPr sz="8400" kern="1200">
                <a:solidFill>
                  <a:srgbClr val="000000"/>
                </a:solidFill>
                <a:latin typeface="Gill Sans" panose="020B0502020104020203" pitchFamily="34" charset="-79"/>
                <a:ea typeface="ヒラギノ角ゴ ProN W3" panose="020B0300000000000000" pitchFamily="34" charset="-128"/>
                <a:cs typeface="+mn-cs"/>
                <a:sym typeface="Gill Sans" panose="020B0502020104020203" pitchFamily="34" charset="-79"/>
              </a:defRPr>
            </a:lvl7pPr>
            <a:lvl8pPr marL="3200400" algn="l" defTabSz="914400" rtl="0" eaLnBrk="1" latinLnBrk="0" hangingPunct="1">
              <a:defRPr sz="8400" kern="1200">
                <a:solidFill>
                  <a:srgbClr val="000000"/>
                </a:solidFill>
                <a:latin typeface="Gill Sans" panose="020B0502020104020203" pitchFamily="34" charset="-79"/>
                <a:ea typeface="ヒラギノ角ゴ ProN W3" panose="020B0300000000000000" pitchFamily="34" charset="-128"/>
                <a:cs typeface="+mn-cs"/>
                <a:sym typeface="Gill Sans" panose="020B0502020104020203" pitchFamily="34" charset="-79"/>
              </a:defRPr>
            </a:lvl8pPr>
            <a:lvl9pPr marL="3657600" algn="l" defTabSz="914400" rtl="0" eaLnBrk="1" latinLnBrk="0" hangingPunct="1">
              <a:defRPr sz="8400" kern="1200">
                <a:solidFill>
                  <a:srgbClr val="000000"/>
                </a:solidFill>
                <a:latin typeface="Gill Sans" panose="020B0502020104020203" pitchFamily="34" charset="-79"/>
                <a:ea typeface="ヒラギノ角ゴ ProN W3" panose="020B0300000000000000" pitchFamily="34" charset="-128"/>
                <a:cs typeface="+mn-cs"/>
                <a:sym typeface="Gill Sans" panose="020B0502020104020203" pitchFamily="34" charset="-79"/>
              </a:defRPr>
            </a:lvl9pPr>
          </a:lstStyle>
          <a:p>
            <a:pPr>
              <a:defRPr/>
            </a:pPr>
            <a:r>
              <a:rPr lang="fa-IR" altLang="en-US" sz="1050" dirty="0"/>
              <a:t>آرم دانشگاه</a:t>
            </a:r>
            <a:endParaRPr lang="en-US" altLang="en-US" sz="1050" dirty="0"/>
          </a:p>
        </p:txBody>
      </p:sp>
    </p:spTree>
    <p:extLst>
      <p:ext uri="{BB962C8B-B14F-4D97-AF65-F5344CB8AC3E}">
        <p14:creationId xmlns:p14="http://schemas.microsoft.com/office/powerpoint/2010/main" val="29042278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304801"/>
            <a:ext cx="7772400" cy="19050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r" rtl="1"/>
            <a:r>
              <a:rPr lang="fa-IR" sz="3200" dirty="0">
                <a:cs typeface="B Zar" pitchFamily="2" charset="-78"/>
              </a:rPr>
              <a:t>چشم انداز و رسالت مرکز(دو خط ):</a:t>
            </a:r>
            <a:r>
              <a:rPr lang="fa-IR" sz="2400" dirty="0">
                <a:cs typeface="B Zar" pitchFamily="2" charset="-78"/>
              </a:rPr>
              <a:t/>
            </a:r>
            <a:br>
              <a:rPr lang="fa-IR" sz="2400" dirty="0">
                <a:cs typeface="B Zar" pitchFamily="2" charset="-78"/>
              </a:rPr>
            </a:br>
            <a:r>
              <a:rPr lang="en-US" sz="2400" dirty="0"/>
              <a:t/>
            </a:r>
            <a:br>
              <a:rPr lang="en-US" sz="2400" dirty="0"/>
            </a:br>
            <a:endParaRPr lang="en-US" sz="2400" dirty="0">
              <a:latin typeface="B Zar" pitchFamily="2" charset="-78"/>
              <a:cs typeface="B Zar" pitchFamily="2" charset="-78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2209800" y="2438401"/>
            <a:ext cx="7772400" cy="213360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lvl="0" algn="r" rtl="1">
              <a:spcBef>
                <a:spcPct val="0"/>
              </a:spcBef>
              <a:defRPr/>
            </a:pPr>
            <a:r>
              <a:rPr lang="fa-IR" sz="3200" dirty="0">
                <a:cs typeface="B Zar" pitchFamily="2" charset="-78"/>
              </a:rPr>
              <a:t>هدف ایجاد مرکز(دو خط ):</a:t>
            </a:r>
            <a:br>
              <a:rPr lang="fa-IR" sz="3200" dirty="0">
                <a:cs typeface="B Zar" pitchFamily="2" charset="-78"/>
              </a:rPr>
            </a:br>
            <a:r>
              <a:rPr lang="fa-IR" dirty="0"/>
              <a:t> </a:t>
            </a:r>
            <a:endParaRPr lang="en-US" sz="2200" dirty="0">
              <a:latin typeface="B Zar" pitchFamily="2" charset="-78"/>
              <a:cs typeface="B Zar" pitchFamily="2" charset="-78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209800" y="4800600"/>
            <a:ext cx="7772400" cy="19050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algn="r" rtl="1">
              <a:spcBef>
                <a:spcPct val="0"/>
              </a:spcBef>
              <a:defRPr/>
            </a:pPr>
            <a:r>
              <a:rPr lang="fa-IR" sz="3200" dirty="0">
                <a:cs typeface="B Zar" pitchFamily="2" charset="-78"/>
              </a:rPr>
              <a:t>ویژگی یا خصوصیت بارز اعضا یا مرکز(یک خط ):</a:t>
            </a:r>
            <a:br>
              <a:rPr lang="fa-IR" sz="3200" dirty="0">
                <a:cs typeface="B Zar" pitchFamily="2" charset="-78"/>
              </a:rPr>
            </a:br>
            <a:endParaRPr lang="fa-IR" sz="2000" dirty="0">
              <a:cs typeface="B Zar" pitchFamily="2" charset="-78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C7A32-0F63-4997-A866-4D4A163F5362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3438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pPr rtl="1"/>
            <a:r>
              <a:rPr lang="fa-IR" dirty="0">
                <a:cs typeface="B Zar" pitchFamily="2" charset="-78"/>
              </a:rPr>
              <a:t>مشخصات هیأت موسس</a:t>
            </a:r>
            <a:br>
              <a:rPr lang="fa-IR" dirty="0">
                <a:cs typeface="B Zar" pitchFamily="2" charset="-78"/>
              </a:rPr>
            </a:br>
            <a:endParaRPr lang="en-US" dirty="0">
              <a:cs typeface="B Za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5291195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533401"/>
            <a:ext cx="8229600" cy="5592763"/>
          </a:xfrm>
        </p:spPr>
        <p:txBody>
          <a:bodyPr/>
          <a:lstStyle/>
          <a:p>
            <a:pPr>
              <a:buNone/>
            </a:pPr>
            <a:r>
              <a:rPr lang="fa-IR" dirty="0"/>
              <a:t> 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8818986"/>
              </p:ext>
            </p:extLst>
          </p:nvPr>
        </p:nvGraphicFramePr>
        <p:xfrm>
          <a:off x="1691749" y="985854"/>
          <a:ext cx="8836553" cy="5749744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17196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0317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62504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54691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760254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1356157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625044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</a:tblGrid>
              <a:tr h="345862">
                <a:tc rowSpan="2">
                  <a:txBody>
                    <a:bodyPr/>
                    <a:lstStyle/>
                    <a:p>
                      <a:pPr marL="0" algn="ctr" rtl="1" eaLnBrk="1" latinLnBrk="0" hangingPunct="1"/>
                      <a:r>
                        <a:rPr kumimoji="0" lang="fa-IR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Zar" pitchFamily="2" charset="-78"/>
                        </a:rPr>
                        <a:t>عضویت در مرکز</a:t>
                      </a:r>
                    </a:p>
                    <a:p>
                      <a:pPr marL="0" algn="ctr" rtl="1" eaLnBrk="1" latinLnBrk="0" hangingPunct="1"/>
                      <a:r>
                        <a:rPr kumimoji="0" lang="fa-IR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Zar" pitchFamily="2" charset="-78"/>
                        </a:rPr>
                        <a:t>(</a:t>
                      </a:r>
                      <a:r>
                        <a:rPr kumimoji="0" lang="fa-IR" sz="14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Zar" pitchFamily="2" charset="-78"/>
                        </a:rPr>
                        <a:t>تمام یا نیمه وقت)</a:t>
                      </a:r>
                      <a:endParaRPr kumimoji="0" lang="en-US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1" eaLnBrk="1" latinLnBrk="0" hangingPunct="1"/>
                      <a:r>
                        <a:rPr kumimoji="0" lang="fa-IR" sz="1400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cs typeface="B Zar" pitchFamily="2" charset="-78"/>
                        </a:rPr>
                        <a:t>تعداد </a:t>
                      </a:r>
                    </a:p>
                    <a:p>
                      <a:pPr marL="0" algn="ctr" rtl="1" eaLnBrk="1" latinLnBrk="0" hangingPunct="1"/>
                      <a:r>
                        <a:rPr kumimoji="0" lang="fa-IR" sz="1400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cs typeface="B Zar" pitchFamily="2" charset="-78"/>
                        </a:rPr>
                        <a:t>پایان نامه ها</a:t>
                      </a:r>
                      <a:endParaRPr kumimoji="0" lang="en-US" sz="14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ctr" rtl="1" eaLnBrk="1" latinLnBrk="0" hangingPunct="1"/>
                      <a:r>
                        <a:rPr kumimoji="0" lang="fa-IR" sz="1400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cs typeface="B Zar" pitchFamily="2" charset="-78"/>
                        </a:rPr>
                        <a:t>تعداد طرح ها</a:t>
                      </a:r>
                      <a:endParaRPr kumimoji="0" lang="en-US" sz="14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algn="ctr" rtl="1" eaLnBrk="1" latinLnBrk="0" hangingPunct="1"/>
                      <a:r>
                        <a:rPr kumimoji="0" lang="fa-IR" sz="1400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cs typeface="B Zar" pitchFamily="2" charset="-78"/>
                        </a:rPr>
                        <a:t>تعداد</a:t>
                      </a:r>
                      <a:r>
                        <a:rPr kumimoji="0" lang="fa-IR" sz="1400" kern="1200" baseline="0" dirty="0">
                          <a:solidFill>
                            <a:schemeClr val="tx2">
                              <a:lumMod val="50000"/>
                            </a:schemeClr>
                          </a:solidFill>
                          <a:cs typeface="B Zar" pitchFamily="2" charset="-78"/>
                        </a:rPr>
                        <a:t> مقالات</a:t>
                      </a:r>
                      <a:endParaRPr kumimoji="0" lang="en-US" sz="14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1" eaLnBrk="1" latinLnBrk="0" hangingPunct="1"/>
                      <a:r>
                        <a:rPr lang="en-US" sz="1400" b="1" i="0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B Zar" pitchFamily="2" charset="-78"/>
                        </a:rPr>
                        <a:t>h-index</a:t>
                      </a:r>
                      <a:endParaRPr kumimoji="0" lang="en-US" sz="14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kumimoji="0" lang="fa-IR" sz="1400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cs typeface="B Zar" pitchFamily="2" charset="-78"/>
                        </a:rPr>
                        <a:t>رشته تحصیلی</a:t>
                      </a:r>
                      <a:endParaRPr kumimoji="0" lang="en-US" sz="14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1" eaLnBrk="1" latinLnBrk="0" hangingPunct="1"/>
                      <a:r>
                        <a:rPr kumimoji="0" lang="fa-IR" sz="1400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cs typeface="B Zar" pitchFamily="2" charset="-78"/>
                        </a:rPr>
                        <a:t>مقطع تحصیلی</a:t>
                      </a:r>
                      <a:endParaRPr kumimoji="0" lang="en-US" sz="1400" b="1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fa-IR" sz="1400" dirty="0">
                          <a:solidFill>
                            <a:schemeClr val="tx2">
                              <a:lumMod val="50000"/>
                            </a:schemeClr>
                          </a:solidFill>
                          <a:cs typeface="B Zar" pitchFamily="2" charset="-78"/>
                        </a:rPr>
                        <a:t>نام و </a:t>
                      </a:r>
                    </a:p>
                    <a:p>
                      <a:pPr algn="ctr"/>
                      <a:r>
                        <a:rPr lang="fa-IR" sz="1400" dirty="0">
                          <a:solidFill>
                            <a:schemeClr val="tx2">
                              <a:lumMod val="50000"/>
                            </a:schemeClr>
                          </a:solidFill>
                          <a:cs typeface="B Zar" pitchFamily="2" charset="-78"/>
                        </a:rPr>
                        <a:t>نام خانوادگی</a:t>
                      </a:r>
                      <a:endParaRPr lang="en-US" sz="1400" dirty="0">
                        <a:solidFill>
                          <a:schemeClr val="tx2">
                            <a:lumMod val="50000"/>
                          </a:schemeClr>
                        </a:solidFill>
                        <a:cs typeface="B Zar" pitchFamily="2" charset="-78"/>
                      </a:endParaRPr>
                    </a:p>
                  </a:txBody>
                  <a:tcPr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fa-IR" sz="1400" dirty="0">
                          <a:solidFill>
                            <a:schemeClr val="tx2">
                              <a:lumMod val="50000"/>
                            </a:schemeClr>
                          </a:solidFill>
                          <a:cs typeface="B Zar" pitchFamily="2" charset="-78"/>
                        </a:rPr>
                        <a:t>ردیف</a:t>
                      </a:r>
                      <a:endParaRPr lang="en-US" sz="1400" dirty="0">
                        <a:solidFill>
                          <a:schemeClr val="tx2">
                            <a:lumMod val="50000"/>
                          </a:schemeClr>
                        </a:solidFill>
                        <a:cs typeface="B Zar" pitchFamily="2" charset="-78"/>
                      </a:endParaRPr>
                    </a:p>
                  </a:txBody>
                  <a:tcPr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48444">
                <a:tc vMerge="1"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r>
                        <a:rPr kumimoji="0" lang="fa-IR" sz="1400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B Zar" pitchFamily="2" charset="-78"/>
                        </a:rPr>
                        <a:t>همکار</a:t>
                      </a:r>
                      <a:endParaRPr kumimoji="0" lang="en-US" sz="14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r>
                        <a:rPr kumimoji="0" lang="fa-IR" sz="1400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B Zar" pitchFamily="2" charset="-78"/>
                        </a:rPr>
                        <a:t>مجری</a:t>
                      </a:r>
                      <a:endParaRPr kumimoji="0" lang="en-US" sz="14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algn="ctr" defTabSz="914400" rtl="1" eaLnBrk="1" latinLnBrk="0" hangingPunct="1"/>
                      <a:endParaRPr kumimoji="0"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2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cs typeface="B Zar" pitchFamily="2" charset="-78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22550"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endParaRPr lang="en-US" sz="18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4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4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4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endParaRPr lang="en-US" sz="18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lang="en-US" sz="18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endParaRPr lang="en-US" sz="18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endParaRPr kumimoji="0" lang="en-US" sz="14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endParaRPr lang="en-US" sz="1800" dirty="0">
                        <a:solidFill>
                          <a:schemeClr val="tx2">
                            <a:lumMod val="50000"/>
                          </a:schemeClr>
                        </a:solidFill>
                        <a:cs typeface="B Zar" pitchFamily="2" charset="-78"/>
                      </a:endParaRPr>
                    </a:p>
                  </a:txBody>
                  <a:tcP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800" dirty="0">
                          <a:solidFill>
                            <a:schemeClr val="tx2">
                              <a:lumMod val="50000"/>
                            </a:schemeClr>
                          </a:solidFill>
                          <a:cs typeface="B Zar" pitchFamily="2" charset="-78"/>
                        </a:rPr>
                        <a:t>1</a:t>
                      </a:r>
                      <a:endParaRPr lang="en-US" sz="1800" dirty="0">
                        <a:solidFill>
                          <a:schemeClr val="tx2">
                            <a:lumMod val="50000"/>
                          </a:schemeClr>
                        </a:solidFill>
                        <a:cs typeface="B Zar" pitchFamily="2" charset="-78"/>
                      </a:endParaRPr>
                    </a:p>
                  </a:txBody>
                  <a:tcP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95729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kern="1200" noProof="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4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4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4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endParaRPr lang="en-US" sz="18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lang="en-US" sz="18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lang="en-US" sz="18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endParaRPr lang="en-US" sz="1800" dirty="0">
                        <a:solidFill>
                          <a:schemeClr val="tx2">
                            <a:lumMod val="50000"/>
                          </a:schemeClr>
                        </a:solidFill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800" dirty="0">
                          <a:solidFill>
                            <a:schemeClr val="tx2">
                              <a:lumMod val="50000"/>
                            </a:schemeClr>
                          </a:solidFill>
                          <a:cs typeface="B Zar" pitchFamily="2" charset="-78"/>
                        </a:rPr>
                        <a:t>2</a:t>
                      </a:r>
                      <a:endParaRPr lang="en-US" sz="1800" dirty="0">
                        <a:solidFill>
                          <a:schemeClr val="tx2">
                            <a:lumMod val="50000"/>
                          </a:schemeClr>
                        </a:solidFill>
                        <a:cs typeface="B Zar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713163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kern="1200" noProof="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4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4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4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endParaRPr lang="en-US" sz="18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lang="en-US" sz="18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lang="en-US" sz="18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20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endParaRPr lang="en-US" sz="1800" dirty="0">
                        <a:solidFill>
                          <a:schemeClr val="tx2">
                            <a:lumMod val="50000"/>
                          </a:schemeClr>
                        </a:solidFill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800" dirty="0">
                          <a:solidFill>
                            <a:schemeClr val="tx2">
                              <a:lumMod val="50000"/>
                            </a:schemeClr>
                          </a:solidFill>
                          <a:cs typeface="B Zar" pitchFamily="2" charset="-78"/>
                        </a:rPr>
                        <a:t>3</a:t>
                      </a:r>
                      <a:endParaRPr lang="en-US" sz="1800" dirty="0">
                        <a:solidFill>
                          <a:schemeClr val="tx2">
                            <a:lumMod val="50000"/>
                          </a:schemeClr>
                        </a:solidFill>
                        <a:cs typeface="B Zar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863594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kern="1200" noProof="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4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4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4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lang="en-US" sz="18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endParaRPr lang="en-US" sz="18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lang="en-US" sz="18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endParaRPr lang="en-US" sz="1800" dirty="0">
                        <a:solidFill>
                          <a:schemeClr val="tx2">
                            <a:lumMod val="50000"/>
                          </a:schemeClr>
                        </a:solidFill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800" dirty="0">
                          <a:solidFill>
                            <a:schemeClr val="tx2">
                              <a:lumMod val="50000"/>
                            </a:schemeClr>
                          </a:solidFill>
                          <a:cs typeface="B Zar" pitchFamily="2" charset="-78"/>
                        </a:rPr>
                        <a:t>4</a:t>
                      </a:r>
                      <a:endParaRPr lang="en-US" sz="1800" dirty="0">
                        <a:solidFill>
                          <a:schemeClr val="tx2">
                            <a:lumMod val="50000"/>
                          </a:schemeClr>
                        </a:solidFill>
                        <a:cs typeface="B Zar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652466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kern="1200" noProof="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4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4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4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endParaRPr lang="en-US" sz="18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lang="en-US" sz="18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lang="en-US" sz="18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20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endParaRPr lang="en-US" sz="1800" dirty="0">
                        <a:solidFill>
                          <a:schemeClr val="tx2">
                            <a:lumMod val="50000"/>
                          </a:schemeClr>
                        </a:solidFill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800" dirty="0">
                          <a:solidFill>
                            <a:schemeClr val="tx2">
                              <a:lumMod val="50000"/>
                            </a:schemeClr>
                          </a:solidFill>
                          <a:cs typeface="B Zar" pitchFamily="2" charset="-78"/>
                        </a:rPr>
                        <a:t>5</a:t>
                      </a:r>
                      <a:endParaRPr lang="en-US" sz="1800" dirty="0">
                        <a:solidFill>
                          <a:schemeClr val="tx2">
                            <a:lumMod val="50000"/>
                          </a:schemeClr>
                        </a:solidFill>
                        <a:cs typeface="B Zar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82934"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lang="en-US" sz="18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4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4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4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endParaRPr lang="en-US" sz="18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lang="en-US" sz="18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lang="en-US" sz="18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endParaRPr lang="en-US" sz="1800" dirty="0">
                        <a:solidFill>
                          <a:schemeClr val="tx2">
                            <a:lumMod val="50000"/>
                          </a:schemeClr>
                        </a:solidFill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fa-IR" sz="1800" dirty="0">
                          <a:solidFill>
                            <a:schemeClr val="tx2">
                              <a:lumMod val="50000"/>
                            </a:schemeClr>
                          </a:solidFill>
                          <a:cs typeface="B Zar" pitchFamily="2" charset="-78"/>
                        </a:rPr>
                        <a:t>۶</a:t>
                      </a:r>
                      <a:endParaRPr lang="en-US" sz="1800" dirty="0">
                        <a:solidFill>
                          <a:schemeClr val="tx2">
                            <a:lumMod val="50000"/>
                          </a:schemeClr>
                        </a:solidFill>
                        <a:cs typeface="B Zar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012908971"/>
                  </a:ext>
                </a:extLst>
              </a:tr>
              <a:tr h="482934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kern="1200" noProof="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4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4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4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endParaRPr lang="en-US" sz="18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lang="en-US" sz="18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lang="en-US" sz="18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endParaRPr kumimoji="0" lang="en-US" sz="12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endParaRPr lang="en-US" sz="1800" dirty="0">
                        <a:solidFill>
                          <a:schemeClr val="tx2">
                            <a:lumMod val="50000"/>
                          </a:schemeClr>
                        </a:solidFill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fa-IR" sz="18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cs typeface="B Zar" pitchFamily="2" charset="-78"/>
                        </a:rPr>
                        <a:t>7</a:t>
                      </a:r>
                      <a:endParaRPr lang="en-US" sz="1800" dirty="0">
                        <a:solidFill>
                          <a:schemeClr val="tx2">
                            <a:lumMod val="50000"/>
                          </a:schemeClr>
                        </a:solidFill>
                        <a:cs typeface="B Zar" pitchFamily="2" charset="-78"/>
                      </a:endParaRPr>
                    </a:p>
                  </a:txBody>
                  <a:tcPr/>
                </a:tc>
              </a:tr>
              <a:tr h="482934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kern="1200" noProof="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4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4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4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endParaRPr lang="en-US" sz="18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lang="en-US" sz="18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lang="en-US" sz="18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endParaRPr lang="fa-IR" sz="1800" dirty="0" smtClean="0">
                        <a:solidFill>
                          <a:schemeClr val="tx2">
                            <a:lumMod val="50000"/>
                          </a:schemeClr>
                        </a:solidFill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fa-IR" sz="18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cs typeface="B Zar" pitchFamily="2" charset="-78"/>
                        </a:rPr>
                        <a:t>8</a:t>
                      </a:r>
                      <a:endParaRPr lang="en-US" sz="1800" dirty="0">
                        <a:solidFill>
                          <a:schemeClr val="tx2">
                            <a:lumMod val="50000"/>
                          </a:schemeClr>
                        </a:solidFill>
                        <a:cs typeface="B Zar" pitchFamily="2" charset="-78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965545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914401"/>
            <a:ext cx="7772400" cy="525779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rtl="1">
              <a:lnSpc>
                <a:spcPct val="150000"/>
              </a:lnSpc>
            </a:pPr>
            <a:r>
              <a:rPr lang="fa-IR" sz="2800" dirty="0">
                <a:cs typeface="B Zar" pitchFamily="2" charset="-78"/>
              </a:rPr>
              <a:t>اسلاید تفکیکی هر یک از اعضای هیات موسس</a:t>
            </a:r>
            <a:br>
              <a:rPr lang="fa-IR" sz="2800" dirty="0">
                <a:cs typeface="B Zar" pitchFamily="2" charset="-78"/>
              </a:rPr>
            </a:br>
            <a:r>
              <a:rPr lang="fa-IR" sz="2800" dirty="0">
                <a:cs typeface="B Zar" pitchFamily="2" charset="-78"/>
              </a:rPr>
              <a:t> </a:t>
            </a:r>
            <a:r>
              <a:rPr lang="fa-IR" sz="2400" dirty="0">
                <a:cs typeface="B Zar" pitchFamily="2" charset="-78"/>
              </a:rPr>
              <a:t>شامل : مشخصات عمومی فرد ، جدول و صفحه اول مقالات ، فهرست طرح ها و </a:t>
            </a:r>
            <a:br>
              <a:rPr lang="fa-IR" sz="2400" dirty="0">
                <a:cs typeface="B Zar" pitchFamily="2" charset="-78"/>
              </a:rPr>
            </a:br>
            <a:r>
              <a:rPr lang="en-US" sz="2400" dirty="0">
                <a:cs typeface="B Zar" pitchFamily="2" charset="-78"/>
              </a:rPr>
              <a:t> </a:t>
            </a:r>
            <a:r>
              <a:rPr lang="fa-IR" sz="2400" dirty="0">
                <a:cs typeface="B Zar" pitchFamily="2" charset="-78"/>
              </a:rPr>
              <a:t> پایان نامه ها ، حکم کارگزینی و </a:t>
            </a:r>
            <a:br>
              <a:rPr lang="fa-IR" sz="2400" dirty="0">
                <a:cs typeface="B Zar" pitchFamily="2" charset="-78"/>
              </a:rPr>
            </a:br>
            <a:r>
              <a:rPr lang="fa-IR" sz="2400" dirty="0">
                <a:cs typeface="B Zar" pitchFamily="2" charset="-78"/>
              </a:rPr>
              <a:t>ابلاغ رییس دانشگاه مبنی بر تمام یا نیمه وقت بودن هر عضو در مرکز</a:t>
            </a:r>
            <a:r>
              <a:rPr lang="fa-IR" sz="2800" dirty="0">
                <a:cs typeface="B Zar" pitchFamily="2" charset="-78"/>
              </a:rPr>
              <a:t/>
            </a:r>
            <a:br>
              <a:rPr lang="fa-IR" sz="2800" dirty="0">
                <a:cs typeface="B Zar" pitchFamily="2" charset="-78"/>
              </a:rPr>
            </a:br>
            <a:r>
              <a:rPr lang="fa-IR" sz="2000" dirty="0">
                <a:solidFill>
                  <a:schemeClr val="accent2">
                    <a:lumMod val="75000"/>
                  </a:schemeClr>
                </a:solidFill>
                <a:cs typeface="B Zar" pitchFamily="2" charset="-78"/>
              </a:rPr>
              <a:t>اسلایدهای شماره 7 تا 16 برای هریک از اعضا جداگانه تکمیل شود.</a:t>
            </a:r>
            <a:endParaRPr lang="en-US" sz="2800" dirty="0">
              <a:solidFill>
                <a:schemeClr val="accent2">
                  <a:lumMod val="75000"/>
                </a:schemeClr>
              </a:solidFill>
              <a:cs typeface="B Za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1112803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304801"/>
            <a:ext cx="8763000" cy="6172199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r" rtl="1"/>
            <a:r>
              <a:rPr lang="fa-IR" sz="3200" dirty="0">
                <a:cs typeface="B Zar" pitchFamily="2" charset="-78"/>
              </a:rPr>
              <a:t>مشخصات هیات موسس شماره 1 :</a:t>
            </a:r>
            <a:br>
              <a:rPr lang="fa-IR" sz="3200" dirty="0">
                <a:cs typeface="B Zar" pitchFamily="2" charset="-78"/>
              </a:rPr>
            </a:br>
            <a:r>
              <a:rPr lang="fa-IR" sz="2800" dirty="0">
                <a:cs typeface="B Zar" pitchFamily="2" charset="-78"/>
              </a:rPr>
              <a:t/>
            </a:r>
            <a:br>
              <a:rPr lang="fa-IR" sz="2800" dirty="0">
                <a:cs typeface="B Zar" pitchFamily="2" charset="-78"/>
              </a:rPr>
            </a:br>
            <a:r>
              <a:rPr lang="fa-IR" sz="2800" dirty="0">
                <a:cs typeface="B Zar" pitchFamily="2" charset="-78"/>
              </a:rPr>
              <a:t>نام و نام خانوادگی:</a:t>
            </a:r>
            <a:br>
              <a:rPr lang="fa-IR" sz="2800" dirty="0">
                <a:cs typeface="B Zar" pitchFamily="2" charset="-78"/>
              </a:rPr>
            </a:br>
            <a:r>
              <a:rPr lang="fa-IR" sz="2800" dirty="0">
                <a:cs typeface="B Zar" pitchFamily="2" charset="-78"/>
              </a:rPr>
              <a:t/>
            </a:r>
            <a:br>
              <a:rPr lang="fa-IR" sz="2800" dirty="0">
                <a:cs typeface="B Zar" pitchFamily="2" charset="-78"/>
              </a:rPr>
            </a:br>
            <a:r>
              <a:rPr lang="fa-IR" sz="2800" dirty="0">
                <a:cs typeface="B Zar" pitchFamily="2" charset="-78"/>
              </a:rPr>
              <a:t>رشته و مقطع تحصیلی:</a:t>
            </a:r>
            <a:br>
              <a:rPr lang="fa-IR" sz="2800" dirty="0">
                <a:cs typeface="B Zar" pitchFamily="2" charset="-78"/>
              </a:rPr>
            </a:br>
            <a:r>
              <a:rPr lang="fa-IR" sz="2800" dirty="0">
                <a:cs typeface="B Zar" pitchFamily="2" charset="-78"/>
              </a:rPr>
              <a:t/>
            </a:r>
            <a:br>
              <a:rPr lang="fa-IR" sz="2800" dirty="0">
                <a:cs typeface="B Zar" pitchFamily="2" charset="-78"/>
              </a:rPr>
            </a:br>
            <a:r>
              <a:rPr lang="fa-IR" sz="2800" dirty="0">
                <a:cs typeface="B Zar" pitchFamily="2" charset="-78"/>
              </a:rPr>
              <a:t>هیأت علمی دانشگاه </a:t>
            </a:r>
            <a:r>
              <a:rPr lang="fa-IR" sz="2400" b="1" dirty="0">
                <a:cs typeface="B Zar" pitchFamily="2" charset="-78"/>
              </a:rPr>
              <a:t>علوم پزشکی</a:t>
            </a:r>
            <a:br>
              <a:rPr lang="fa-IR" sz="2400" b="1" dirty="0">
                <a:cs typeface="B Zar" pitchFamily="2" charset="-78"/>
              </a:rPr>
            </a:br>
            <a:r>
              <a:rPr lang="fa-IR" sz="2800" dirty="0">
                <a:cs typeface="B Zar" pitchFamily="2" charset="-78"/>
              </a:rPr>
              <a:t/>
            </a:r>
            <a:br>
              <a:rPr lang="fa-IR" sz="2800" dirty="0">
                <a:cs typeface="B Zar" pitchFamily="2" charset="-78"/>
              </a:rPr>
            </a:br>
            <a:r>
              <a:rPr lang="fa-IR" sz="2800" dirty="0">
                <a:cs typeface="B Zar" pitchFamily="2" charset="-78"/>
              </a:rPr>
              <a:t>سابقه عضویت فعلی در دیگرمراکز تحقیقاتی:</a:t>
            </a:r>
            <a:r>
              <a:rPr lang="fa-IR" sz="2400" dirty="0">
                <a:cs typeface="B Zar" pitchFamily="2" charset="-78"/>
              </a:rPr>
              <a:t/>
            </a:r>
            <a:br>
              <a:rPr lang="fa-IR" sz="2400" dirty="0">
                <a:cs typeface="B Zar" pitchFamily="2" charset="-78"/>
              </a:rPr>
            </a:br>
            <a:r>
              <a:rPr lang="fa-IR" sz="2800" dirty="0">
                <a:cs typeface="B Zar" pitchFamily="2" charset="-78"/>
              </a:rPr>
              <a:t>ویژگی تحقیقاتی بارز</a:t>
            </a:r>
            <a:endParaRPr lang="en-US" sz="2800" dirty="0">
              <a:cs typeface="B Zar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C7A32-0F63-4997-A866-4D4A163F5362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20886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/>
              <a:t>حکم کارگزینی</a:t>
            </a:r>
          </a:p>
          <a:p>
            <a:r>
              <a:rPr lang="fa-IR" dirty="0" smtClean="0"/>
              <a:t>نامه موافقت بالاترین مقام مسوول برای اعضای هیات موسس نیمه وقت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10819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990639" y="200416"/>
            <a:ext cx="8226425" cy="6524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ctr" rtl="1">
              <a:spcBef>
                <a:spcPct val="0"/>
              </a:spcBef>
              <a:defRPr/>
            </a:pPr>
            <a:r>
              <a:rPr lang="fa-IR" sz="3200" dirty="0">
                <a:latin typeface="+mj-lt"/>
                <a:ea typeface="+mj-ea"/>
                <a:cs typeface="B Zar" pitchFamily="2" charset="-78"/>
              </a:rPr>
              <a:t>مقالات انتشار یافته در پنج سال گذشته</a:t>
            </a:r>
          </a:p>
        </p:txBody>
      </p:sp>
      <p:graphicFrame>
        <p:nvGraphicFramePr>
          <p:cNvPr id="5" name="Content Placeholder 7"/>
          <p:cNvGraphicFramePr>
            <a:graphicFrameLocks noGrp="1"/>
          </p:cNvGraphicFramePr>
          <p:nvPr>
            <p:ph idx="1"/>
            <p:extLst/>
          </p:nvPr>
        </p:nvGraphicFramePr>
        <p:xfrm>
          <a:off x="1752601" y="1219202"/>
          <a:ext cx="8648703" cy="4450543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58855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93269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79122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86429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839244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653829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978863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</a:tblGrid>
              <a:tr h="695993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400" b="1" i="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B Zar" pitchFamily="2" charset="-78"/>
                        </a:rPr>
                        <a:t>رديف</a:t>
                      </a:r>
                      <a:endParaRPr lang="en-US" sz="1400" i="0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400" b="1" i="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B Zar" pitchFamily="2" charset="-78"/>
                        </a:rPr>
                        <a:t>عنوان مقاله</a:t>
                      </a:r>
                      <a:endParaRPr lang="en-US" sz="1400" i="0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400" b="1" i="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B Zar" pitchFamily="2" charset="-78"/>
                        </a:rPr>
                        <a:t>نام مجله</a:t>
                      </a:r>
                      <a:endParaRPr lang="en-US" sz="1400" i="0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400" b="1" i="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B Zar" pitchFamily="2" charset="-78"/>
                        </a:rPr>
                        <a:t>سال انتشار</a:t>
                      </a:r>
                      <a:endParaRPr lang="en-US" sz="1400" i="0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400" b="1" i="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B Zar" pitchFamily="2" charset="-78"/>
                        </a:rPr>
                        <a:t>مقاله </a:t>
                      </a:r>
                      <a:endParaRPr lang="en-US" sz="1400" i="0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>
                        <a:spcAft>
                          <a:spcPts val="0"/>
                        </a:spcAft>
                      </a:pPr>
                      <a:r>
                        <a:rPr lang="fa-IR" sz="1400" b="1" i="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B Zar" pitchFamily="2" charset="-78"/>
                        </a:rPr>
                        <a:t>نويسنده </a:t>
                      </a:r>
                      <a:r>
                        <a:rPr lang="fa-IR" sz="1400" b="1" i="0" kern="120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B Zar" pitchFamily="2" charset="-78"/>
                        </a:rPr>
                        <a:t>اول</a:t>
                      </a:r>
                      <a:endParaRPr lang="en-US" sz="1400" b="1" i="0" kern="1200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400" b="1" i="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B Zar" pitchFamily="2" charset="-78"/>
                        </a:rPr>
                        <a:t>(مسوول )  </a:t>
                      </a:r>
                      <a:endParaRPr lang="en-US" sz="1400" i="0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fa-IR" sz="1400" b="1" i="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B Zar" pitchFamily="2" charset="-78"/>
                        </a:rPr>
                        <a:t>نويسنده</a:t>
                      </a:r>
                      <a:endParaRPr lang="en-US" sz="1400" i="0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fa-IR" sz="1400" b="1" i="0" dirty="0">
                          <a:latin typeface="Times New Roman"/>
                          <a:ea typeface="Times New Roman"/>
                          <a:cs typeface="B Zar" pitchFamily="2" charset="-78"/>
                        </a:rPr>
                        <a:t> </a:t>
                      </a:r>
                      <a:r>
                        <a:rPr lang="fa-IR" sz="1400" b="1" i="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B Zar" pitchFamily="2" charset="-78"/>
                        </a:rPr>
                        <a:t>دوم</a:t>
                      </a:r>
                      <a:r>
                        <a:rPr lang="fa-IR" sz="1400" b="1" i="0" dirty="0">
                          <a:latin typeface="Times New Roman"/>
                          <a:ea typeface="Times New Roman"/>
                          <a:cs typeface="B Zar" pitchFamily="2" charset="-78"/>
                        </a:rPr>
                        <a:t> </a:t>
                      </a:r>
                      <a:endParaRPr lang="en-US" sz="1400" i="0" dirty="0"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400" b="1" i="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B Zar" pitchFamily="2" charset="-78"/>
                        </a:rPr>
                        <a:t>نوع ايندكس مجله </a:t>
                      </a:r>
                      <a:endParaRPr lang="en-US" sz="1400" i="0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50910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a:t>1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rtl="0"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50910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rtl="0">
                        <a:spcAft>
                          <a:spcPts val="0"/>
                        </a:spcAft>
                      </a:pP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750910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rtl="0"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750910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rtl="0"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750910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rtl="0"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239898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304</Words>
  <Application>Microsoft Office PowerPoint</Application>
  <PresentationFormat>Widescreen</PresentationFormat>
  <Paragraphs>128</Paragraphs>
  <Slides>19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9" baseType="lpstr">
      <vt:lpstr>Arial</vt:lpstr>
      <vt:lpstr>B Compset</vt:lpstr>
      <vt:lpstr>B Nazanin</vt:lpstr>
      <vt:lpstr>B Zar</vt:lpstr>
      <vt:lpstr>Calibri</vt:lpstr>
      <vt:lpstr>Calibri Light</vt:lpstr>
      <vt:lpstr>Gill Sans</vt:lpstr>
      <vt:lpstr>Times New Roman</vt:lpstr>
      <vt:lpstr>ヒラギノ角ゴ ProN W3</vt:lpstr>
      <vt:lpstr>Office Theme</vt:lpstr>
      <vt:lpstr>به نام خدا</vt:lpstr>
      <vt:lpstr>دانشگاه علوم پزشکی و خدمات بهداشتی درمانی</vt:lpstr>
      <vt:lpstr>چشم انداز و رسالت مرکز(دو خط ):  </vt:lpstr>
      <vt:lpstr>مشخصات هیأت موسس </vt:lpstr>
      <vt:lpstr>PowerPoint Presentation</vt:lpstr>
      <vt:lpstr>اسلاید تفکیکی هر یک از اعضای هیات موسس  شامل : مشخصات عمومی فرد ، جدول و صفحه اول مقالات ، فهرست طرح ها و    پایان نامه ها ، حکم کارگزینی و  ابلاغ رییس دانشگاه مبنی بر تمام یا نیمه وقت بودن هر عضو در مرکز اسلایدهای شماره 7 تا 16 برای هریک از اعضا جداگانه تکمیل شود.</vt:lpstr>
      <vt:lpstr>مشخصات هیات موسس شماره 1 :  نام و نام خانوادگی:  رشته و مقطع تحصیلی:  هیأت علمی دانشگاه علوم پزشکی  سابقه عضویت فعلی در دیگرمراکز تحقیقاتی: ویژگی تحقیقاتی بارز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مستندات تایید کننده h-index بر اساس پایگاه اسکوپوس</vt:lpstr>
      <vt:lpstr>PowerPoint Presentation</vt:lpstr>
      <vt:lpstr>پایان نامه های راهنمایی شده در سه سال اخیر</vt:lpstr>
      <vt:lpstr>PowerPoint Presentation</vt:lpstr>
      <vt:lpstr>نامه تأییدیه امکانات و تجهیزات فضای مناسب دانشگاه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به نام خدا</dc:title>
  <dc:creator>S.aflaki</dc:creator>
  <cp:lastModifiedBy>S.aflaki</cp:lastModifiedBy>
  <cp:revision>3</cp:revision>
  <cp:lastPrinted>2023-07-03T06:34:01Z</cp:lastPrinted>
  <dcterms:created xsi:type="dcterms:W3CDTF">2021-02-07T08:18:50Z</dcterms:created>
  <dcterms:modified xsi:type="dcterms:W3CDTF">2023-07-03T06:41:12Z</dcterms:modified>
</cp:coreProperties>
</file>